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63" r:id="rId5"/>
    <p:sldId id="264" r:id="rId6"/>
    <p:sldId id="265" r:id="rId7"/>
    <p:sldId id="266" r:id="rId8"/>
    <p:sldId id="281" r:id="rId9"/>
    <p:sldId id="268" r:id="rId10"/>
    <p:sldId id="269" r:id="rId11"/>
    <p:sldId id="272" r:id="rId12"/>
    <p:sldId id="276" r:id="rId13"/>
    <p:sldId id="278" r:id="rId14"/>
    <p:sldId id="279" r:id="rId15"/>
    <p:sldId id="280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B5B5B"/>
        </a:fontRef>
        <a:srgbClr val="5B5B5B"/>
      </a:tcTxStyle>
      <a:tcStyle>
        <a:tcBdr>
          <a:left>
            <a:ln w="12700" cap="flat">
              <a:solidFill>
                <a:srgbClr val="5B0031"/>
              </a:solidFill>
              <a:prstDash val="solid"/>
              <a:round/>
            </a:ln>
          </a:left>
          <a:right>
            <a:ln w="12700" cap="flat">
              <a:solidFill>
                <a:srgbClr val="5B0031"/>
              </a:solidFill>
              <a:prstDash val="solid"/>
              <a:round/>
            </a:ln>
          </a:right>
          <a:top>
            <a:ln w="12700" cap="flat">
              <a:solidFill>
                <a:srgbClr val="5B0031"/>
              </a:solidFill>
              <a:prstDash val="solid"/>
              <a:round/>
            </a:ln>
          </a:top>
          <a:bottom>
            <a:ln w="12700" cap="flat">
              <a:solidFill>
                <a:srgbClr val="5B0031"/>
              </a:solidFill>
              <a:prstDash val="solid"/>
              <a:round/>
            </a:ln>
          </a:bottom>
          <a:insideH>
            <a:ln w="12700" cap="flat">
              <a:solidFill>
                <a:srgbClr val="5B0031"/>
              </a:solidFill>
              <a:prstDash val="solid"/>
              <a:round/>
            </a:ln>
          </a:insideH>
          <a:insideV>
            <a:ln w="12700" cap="flat">
              <a:solidFill>
                <a:srgbClr val="5B0031"/>
              </a:solidFill>
              <a:prstDash val="solid"/>
              <a:round/>
            </a:ln>
          </a:insideV>
        </a:tcBdr>
        <a:fill>
          <a:solidFill>
            <a:srgbClr val="D5E2E4"/>
          </a:solidFill>
        </a:fill>
      </a:tcStyle>
    </a:wholeTbl>
    <a:band2H>
      <a:tcTxStyle/>
      <a:tcStyle>
        <a:tcBdr/>
        <a:fill>
          <a:solidFill>
            <a:srgbClr val="EBF1F2"/>
          </a:solidFill>
        </a:fill>
      </a:tcStyle>
    </a:band2H>
    <a:firstCol>
      <a:tcTxStyle b="on" i="off">
        <a:fontRef idx="major">
          <a:srgbClr val="5B0031"/>
        </a:fontRef>
        <a:srgbClr val="5B0031"/>
      </a:tcTxStyle>
      <a:tcStyle>
        <a:tcBdr>
          <a:left>
            <a:ln w="12700" cap="flat">
              <a:solidFill>
                <a:srgbClr val="5B0031"/>
              </a:solidFill>
              <a:prstDash val="solid"/>
              <a:round/>
            </a:ln>
          </a:left>
          <a:right>
            <a:ln w="12700" cap="flat">
              <a:solidFill>
                <a:srgbClr val="5B0031"/>
              </a:solidFill>
              <a:prstDash val="solid"/>
              <a:round/>
            </a:ln>
          </a:right>
          <a:top>
            <a:ln w="12700" cap="flat">
              <a:solidFill>
                <a:srgbClr val="5B0031"/>
              </a:solidFill>
              <a:prstDash val="solid"/>
              <a:round/>
            </a:ln>
          </a:top>
          <a:bottom>
            <a:ln w="12700" cap="flat">
              <a:solidFill>
                <a:srgbClr val="5B0031"/>
              </a:solidFill>
              <a:prstDash val="solid"/>
              <a:round/>
            </a:ln>
          </a:bottom>
          <a:insideH>
            <a:ln w="12700" cap="flat">
              <a:solidFill>
                <a:srgbClr val="5B0031"/>
              </a:solidFill>
              <a:prstDash val="solid"/>
              <a:round/>
            </a:ln>
          </a:insideH>
          <a:insideV>
            <a:ln w="12700" cap="flat">
              <a:solidFill>
                <a:srgbClr val="5B00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B0031"/>
        </a:fontRef>
        <a:srgbClr val="5B0031"/>
      </a:tcTxStyle>
      <a:tcStyle>
        <a:tcBdr>
          <a:left>
            <a:ln w="12700" cap="flat">
              <a:solidFill>
                <a:srgbClr val="5B0031"/>
              </a:solidFill>
              <a:prstDash val="solid"/>
              <a:round/>
            </a:ln>
          </a:left>
          <a:right>
            <a:ln w="12700" cap="flat">
              <a:solidFill>
                <a:srgbClr val="5B0031"/>
              </a:solidFill>
              <a:prstDash val="solid"/>
              <a:round/>
            </a:ln>
          </a:right>
          <a:top>
            <a:ln w="38100" cap="flat">
              <a:solidFill>
                <a:srgbClr val="5B0031"/>
              </a:solidFill>
              <a:prstDash val="solid"/>
              <a:round/>
            </a:ln>
          </a:top>
          <a:bottom>
            <a:ln w="12700" cap="flat">
              <a:solidFill>
                <a:srgbClr val="5B0031"/>
              </a:solidFill>
              <a:prstDash val="solid"/>
              <a:round/>
            </a:ln>
          </a:bottom>
          <a:insideH>
            <a:ln w="12700" cap="flat">
              <a:solidFill>
                <a:srgbClr val="5B0031"/>
              </a:solidFill>
              <a:prstDash val="solid"/>
              <a:round/>
            </a:ln>
          </a:insideH>
          <a:insideV>
            <a:ln w="12700" cap="flat">
              <a:solidFill>
                <a:srgbClr val="5B00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5B0031"/>
        </a:fontRef>
        <a:srgbClr val="5B0031"/>
      </a:tcTxStyle>
      <a:tcStyle>
        <a:tcBdr>
          <a:left>
            <a:ln w="12700" cap="flat">
              <a:solidFill>
                <a:srgbClr val="5B0031"/>
              </a:solidFill>
              <a:prstDash val="solid"/>
              <a:round/>
            </a:ln>
          </a:left>
          <a:right>
            <a:ln w="12700" cap="flat">
              <a:solidFill>
                <a:srgbClr val="5B0031"/>
              </a:solidFill>
              <a:prstDash val="solid"/>
              <a:round/>
            </a:ln>
          </a:right>
          <a:top>
            <a:ln w="12700" cap="flat">
              <a:solidFill>
                <a:srgbClr val="5B0031"/>
              </a:solidFill>
              <a:prstDash val="solid"/>
              <a:round/>
            </a:ln>
          </a:top>
          <a:bottom>
            <a:ln w="38100" cap="flat">
              <a:solidFill>
                <a:srgbClr val="5B0031"/>
              </a:solidFill>
              <a:prstDash val="solid"/>
              <a:round/>
            </a:ln>
          </a:bottom>
          <a:insideH>
            <a:ln w="12700" cap="flat">
              <a:solidFill>
                <a:srgbClr val="5B0031"/>
              </a:solidFill>
              <a:prstDash val="solid"/>
              <a:round/>
            </a:ln>
          </a:insideH>
          <a:insideV>
            <a:ln w="12700" cap="flat">
              <a:solidFill>
                <a:srgbClr val="5B003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2E4"/>
          </a:solidFill>
        </a:fill>
      </a:tcStyle>
    </a:wholeTbl>
    <a:band2H>
      <a:tcTxStyle/>
      <a:tcStyle>
        <a:tcBdr/>
        <a:fill>
          <a:solidFill>
            <a:srgbClr val="EBF1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DCB"/>
          </a:solidFill>
        </a:fill>
      </a:tcStyle>
    </a:wholeTbl>
    <a:band2H>
      <a:tcTxStyle/>
      <a:tcStyle>
        <a:tcBdr/>
        <a:fill>
          <a:solidFill>
            <a:srgbClr val="F8EF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7"/>
          </a:solidFill>
        </a:fill>
      </a:tcStyle>
    </a:wholeTbl>
    <a:band2H>
      <a:tcTxStyle/>
      <a:tcStyle>
        <a:tcBdr/>
        <a:fill>
          <a:solidFill>
            <a:srgbClr val="E9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B5B5B"/>
        </a:fontRef>
        <a:srgbClr val="5B5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B5B5B"/>
        </a:fontRef>
        <a:srgbClr val="5B5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7" name="文本占位符 4"/>
          <p:cNvSpPr>
            <a:spLocks noGrp="1"/>
          </p:cNvSpPr>
          <p:nvPr>
            <p:ph type="body" idx="21"/>
          </p:nvPr>
        </p:nvSpPr>
        <p:spPr>
          <a:xfrm>
            <a:off x="761998" y="1709794"/>
            <a:ext cx="11458103" cy="7075987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3349" y="5149689"/>
            <a:ext cx="11458102" cy="717528"/>
          </a:xfrm>
          <a:prstGeom prst="rect">
            <a:avLst/>
          </a:prstGeom>
        </p:spPr>
        <p:txBody>
          <a:bodyPr/>
          <a:lstStyle>
            <a:lvl1pPr marL="457200" indent="-457200">
              <a:defRPr sz="2800"/>
            </a:lvl1pPr>
            <a:lvl2pPr marL="457200" indent="-12700">
              <a:defRPr sz="2800"/>
            </a:lvl2pPr>
            <a:lvl3pPr marL="457200" indent="-457200">
              <a:defRPr sz="2800"/>
            </a:lvl3pPr>
            <a:lvl4pPr marL="457200" indent="-457200">
              <a:defRPr sz="2800"/>
            </a:lvl4pPr>
            <a:lvl5pPr marL="457200" indent="-457200">
              <a:defRPr sz="2800"/>
            </a:lvl5pPr>
          </a:lstStyle>
          <a:p>
            <a:r>
              <a:t>Speaker 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Presentation 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73350" y="3871085"/>
            <a:ext cx="11458100" cy="1760786"/>
          </a:xfrm>
          <a:prstGeom prst="rect">
            <a:avLst/>
          </a:prstGeom>
        </p:spPr>
        <p:txBody>
          <a:bodyPr/>
          <a:lstStyle>
            <a:lvl1pPr marL="457200" indent="-457200"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pic>
        <p:nvPicPr>
          <p:cNvPr id="27" name="logo_hu.png" descr="logo_h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830" y="479928"/>
            <a:ext cx="1478854" cy="145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BRC_Bildmarke-Blau.png" descr="BRC_Bildmarke-Bla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047" y="469014"/>
            <a:ext cx="1478749" cy="1478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227" y="409225"/>
            <a:ext cx="2191544" cy="1548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ng" descr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539" y="422831"/>
            <a:ext cx="1619812" cy="1571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ogo.png" descr="logo.png"/>
          <p:cNvPicPr>
            <a:picLocks noChangeAspect="1"/>
          </p:cNvPicPr>
          <p:nvPr/>
        </p:nvPicPr>
        <p:blipFill>
          <a:blip r:embed="rId6"/>
          <a:srcRect r="64050"/>
          <a:stretch>
            <a:fillRect/>
          </a:stretch>
        </p:blipFill>
        <p:spPr>
          <a:xfrm>
            <a:off x="6568391" y="497951"/>
            <a:ext cx="1164195" cy="1478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ogo IDA_ohne_RZ.png" descr="Logo IDA_ohne_RZ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96" y="543787"/>
            <a:ext cx="2548658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logo-nobackground-1000-QQ.png" descr="logo-nobackground-1000-QQ.png"/>
          <p:cNvPicPr>
            <a:picLocks noChangeAspect="1"/>
          </p:cNvPicPr>
          <p:nvPr/>
        </p:nvPicPr>
        <p:blipFill>
          <a:blip r:embed="rId8"/>
          <a:srcRect l="31215" t="23261" r="31215" b="40257"/>
          <a:stretch>
            <a:fillRect/>
          </a:stretch>
        </p:blipFill>
        <p:spPr>
          <a:xfrm>
            <a:off x="2805408" y="434450"/>
            <a:ext cx="1542911" cy="149821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Ladislaus von Bortkiewicz Professor of Statistics…"/>
          <p:cNvSpPr txBox="1"/>
          <p:nvPr/>
        </p:nvSpPr>
        <p:spPr>
          <a:xfrm>
            <a:off x="801045" y="7720859"/>
            <a:ext cx="11008297" cy="102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>
            <a:spAutoFit/>
          </a:bodyPr>
          <a:lstStyle>
            <a:lvl1pPr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The Capital</a:t>
            </a:r>
            <a:r>
              <a:rPr dirty="0"/>
              <a:t> University</a:t>
            </a:r>
            <a:r>
              <a:rPr lang="en-US" dirty="0"/>
              <a:t> of Economic and Business</a:t>
            </a:r>
            <a:r>
              <a:rPr dirty="0"/>
              <a:t>, School of </a:t>
            </a:r>
            <a:r>
              <a:rPr lang="en-US" dirty="0"/>
              <a:t>Finance</a:t>
            </a:r>
            <a:endParaRPr dirty="0"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</p:spPr>
        <p:txBody>
          <a:bodyPr/>
          <a:lstStyle>
            <a:lvl1pPr algn="ctr" defTabSz="584200">
              <a:spcBef>
                <a:spcPts val="0"/>
              </a:spcBef>
              <a:defRPr sz="1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Line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Digital Economy &amp; Decision Analytics"/>
          <p:cNvSpPr txBox="1"/>
          <p:nvPr/>
        </p:nvSpPr>
        <p:spPr>
          <a:xfrm>
            <a:off x="767841" y="9225726"/>
            <a:ext cx="4475227" cy="47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dirty="0"/>
              <a:t>the video games Industry--taking the Genshin Impact as an example</a:t>
            </a:r>
            <a:endParaRPr dirty="0"/>
          </a:p>
        </p:txBody>
      </p:sp>
      <p:sp>
        <p:nvSpPr>
          <p:cNvPr id="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762000" y="800296"/>
            <a:ext cx="11458100" cy="721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62000" y="213146"/>
            <a:ext cx="10606727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0" baseline="0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0" algn="r" defTabSz="457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QuantLet/DEDA_2024_fdu_g3fin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EDA Digital Economy &amp; Decision Analytics…"/>
          <p:cNvSpPr txBox="1">
            <a:spLocks noGrp="1"/>
          </p:cNvSpPr>
          <p:nvPr>
            <p:ph type="body" sz="quarter" idx="1"/>
          </p:nvPr>
        </p:nvSpPr>
        <p:spPr>
          <a:xfrm>
            <a:off x="773350" y="2385391"/>
            <a:ext cx="11458100" cy="2200375"/>
          </a:xfrm>
          <a:prstGeom prst="rect">
            <a:avLst/>
          </a:prstGeom>
        </p:spPr>
        <p:txBody>
          <a:bodyPr/>
          <a:lstStyle>
            <a:lvl1pPr marL="434340" indent="-434340" defTabSz="461009">
              <a:lnSpc>
                <a:spcPct val="96000"/>
              </a:lnSpc>
              <a:defRPr sz="43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the video games Industry--taking the Genshin Impact as an example</a:t>
            </a:r>
            <a:endParaRPr dirty="0"/>
          </a:p>
        </p:txBody>
      </p:sp>
      <p:sp>
        <p:nvSpPr>
          <p:cNvPr id="45" name="Jialu Gao…"/>
          <p:cNvSpPr txBox="1"/>
          <p:nvPr/>
        </p:nvSpPr>
        <p:spPr>
          <a:xfrm>
            <a:off x="773350" y="4876800"/>
            <a:ext cx="11582403" cy="3365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457200">
              <a:defRPr sz="3200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altLang="zh-CN" dirty="0"/>
              <a:t>Xinyi Xu</a:t>
            </a:r>
          </a:p>
          <a:p>
            <a:pPr defTabSz="457200">
              <a:defRPr sz="3200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/>
              <a:t>Ziyue</a:t>
            </a:r>
            <a:r>
              <a:rPr lang="en-US" dirty="0"/>
              <a:t> Qin</a:t>
            </a:r>
          </a:p>
          <a:p>
            <a:pPr defTabSz="457200">
              <a:defRPr sz="3200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sp>
        <p:nvSpPr>
          <p:cNvPr id="46" name="20240923  Hae ZUO DEDA Digital Economy Data Analytics WebScraping Unit_4.key"/>
          <p:cNvSpPr txBox="1"/>
          <p:nvPr/>
        </p:nvSpPr>
        <p:spPr>
          <a:xfrm>
            <a:off x="6856662" y="9307994"/>
            <a:ext cx="5908739" cy="32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lnSpc>
                <a:spcPct val="90000"/>
              </a:lnSpc>
              <a:defRPr sz="1500">
                <a:solidFill>
                  <a:srgbClr val="EB3D4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20241118 Gao Si Li Chen Capturing the Baijiu Industry Landscape.key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Title"/>
          <p:cNvSpPr txBox="1">
            <a:spLocks noGrp="1"/>
          </p:cNvSpPr>
          <p:nvPr>
            <p:ph type="subTitle" sz="half" idx="1"/>
          </p:nvPr>
        </p:nvSpPr>
        <p:spPr>
          <a:xfrm>
            <a:off x="762000" y="1709794"/>
            <a:ext cx="11480800" cy="3797301"/>
          </a:xfrm>
          <a:prstGeom prst="rect">
            <a:avLst/>
          </a:prstGeom>
        </p:spPr>
        <p:txBody>
          <a:bodyPr/>
          <a:lstStyle>
            <a:lvl1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lvl1pPr>
          </a:lstStyle>
          <a:p>
            <a:r>
              <a:rPr dirty="0"/>
              <a:t>Using UMAP before clustering will likely lead to more interpretable results than applying a clustering algorithm directly to the raw, high-dimensional data.</a:t>
            </a:r>
          </a:p>
        </p:txBody>
      </p:sp>
      <p:sp>
        <p:nvSpPr>
          <p:cNvPr id="132" name="标题 1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UMAP Dimensionality Reduction</a:t>
            </a:r>
          </a:p>
        </p:txBody>
      </p:sp>
      <p:sp>
        <p:nvSpPr>
          <p:cNvPr id="133" name="文本占位符 3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UMAP</a:t>
            </a:r>
          </a:p>
        </p:txBody>
      </p:sp>
      <p:sp>
        <p:nvSpPr>
          <p:cNvPr id="135" name="灯片编号占位符 5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C332D-574C-6FED-B3B2-4B4497E6D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81" y="3148466"/>
            <a:ext cx="6317656" cy="57481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内容占位符 2"/>
          <p:cNvSpPr txBox="1">
            <a:spLocks noGrp="1"/>
          </p:cNvSpPr>
          <p:nvPr>
            <p:ph type="subTitle" idx="1"/>
          </p:nvPr>
        </p:nvSpPr>
        <p:spPr>
          <a:xfrm>
            <a:off x="762000" y="1709794"/>
            <a:ext cx="11480800" cy="6943671"/>
          </a:xfrm>
          <a:prstGeom prst="rect">
            <a:avLst/>
          </a:prstGeom>
        </p:spPr>
        <p:txBody>
          <a:bodyPr/>
          <a:lstStyle>
            <a:lvl1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lvl1pPr>
          </a:lstStyle>
          <a:p>
            <a:r>
              <a:t>Using UMAP before clustering will likely lead to more interpretable results than applying a clustering algorithm directly to the raw, high-dimensional data.</a:t>
            </a:r>
          </a:p>
        </p:txBody>
      </p:sp>
      <p:sp>
        <p:nvSpPr>
          <p:cNvPr id="157" name="标题 1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Heatmap of correlation matrix</a:t>
            </a:r>
          </a:p>
        </p:txBody>
      </p:sp>
      <p:sp>
        <p:nvSpPr>
          <p:cNvPr id="158" name="文本占位符 3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Minimum Spanning Trees within Stocks</a:t>
            </a:r>
          </a:p>
        </p:txBody>
      </p:sp>
      <p:sp>
        <p:nvSpPr>
          <p:cNvPr id="159" name="灯片编号占位符 6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685CD-05A3-A5A5-0FCE-5E56C095A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77" y="2888756"/>
            <a:ext cx="6172245" cy="56626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 1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rPr lang="en-US" altLang="zh-CN" b="0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Use SVM for financial prediction.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83" name="文本占位符 2"/>
          <p:cNvSpPr txBox="1">
            <a:spLocks noGrp="1"/>
          </p:cNvSpPr>
          <p:nvPr>
            <p:ph type="subTitle" sz="quarter" idx="1"/>
          </p:nvPr>
        </p:nvSpPr>
        <p:spPr>
          <a:xfrm>
            <a:off x="761999" y="213146"/>
            <a:ext cx="10606728" cy="398465"/>
          </a:xfrm>
          <a:prstGeom prst="rect">
            <a:avLst/>
          </a:prstGeom>
        </p:spPr>
        <p:txBody>
          <a:bodyPr/>
          <a:lstStyle>
            <a:lvl1pPr defTabSz="554990">
              <a:lnSpc>
                <a:spcPct val="90000"/>
              </a:lnSpc>
              <a:defRPr sz="1900"/>
            </a:lvl1pPr>
          </a:lstStyle>
          <a:p>
            <a:r>
              <a:rPr lang="en-US" altLang="zh-CN" dirty="0"/>
              <a:t>SVM</a:t>
            </a:r>
            <a:endParaRPr dirty="0"/>
          </a:p>
        </p:txBody>
      </p:sp>
      <p:sp>
        <p:nvSpPr>
          <p:cNvPr id="187" name="灯片编号占位符 14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CC0A9B-C4A0-C870-52B7-A7B41001D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1" y="1948722"/>
            <a:ext cx="10779392" cy="64081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标题 3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Predictions</a:t>
            </a:r>
          </a:p>
        </p:txBody>
      </p:sp>
      <p:sp>
        <p:nvSpPr>
          <p:cNvPr id="198" name="文本占位符 4"/>
          <p:cNvSpPr txBox="1">
            <a:spLocks noGrp="1"/>
          </p:cNvSpPr>
          <p:nvPr>
            <p:ph type="subTitle" sz="quarter" idx="1"/>
          </p:nvPr>
        </p:nvSpPr>
        <p:spPr>
          <a:xfrm>
            <a:off x="761999" y="213146"/>
            <a:ext cx="10606728" cy="398465"/>
          </a:xfrm>
          <a:prstGeom prst="rect">
            <a:avLst/>
          </a:prstGeom>
        </p:spPr>
        <p:txBody>
          <a:bodyPr/>
          <a:lstStyle>
            <a:lvl1pPr defTabSz="554990">
              <a:lnSpc>
                <a:spcPct val="90000"/>
              </a:lnSpc>
              <a:defRPr sz="1900"/>
            </a:lvl1pPr>
          </a:lstStyle>
          <a:p>
            <a:r>
              <a:t>Predictive Modeling</a:t>
            </a:r>
          </a:p>
        </p:txBody>
      </p:sp>
      <p:sp>
        <p:nvSpPr>
          <p:cNvPr id="199" name="灯片编号占位符 14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A16CFB-0AF0-07DB-993F-AD42FFAC1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5" y="1874319"/>
            <a:ext cx="10681325" cy="64674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标题 3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Predictions</a:t>
            </a:r>
          </a:p>
        </p:txBody>
      </p:sp>
      <p:sp>
        <p:nvSpPr>
          <p:cNvPr id="204" name="文本占位符 4"/>
          <p:cNvSpPr txBox="1">
            <a:spLocks noGrp="1"/>
          </p:cNvSpPr>
          <p:nvPr>
            <p:ph type="subTitle" sz="quarter" idx="1"/>
          </p:nvPr>
        </p:nvSpPr>
        <p:spPr>
          <a:xfrm>
            <a:off x="761999" y="213146"/>
            <a:ext cx="10606728" cy="398465"/>
          </a:xfrm>
          <a:prstGeom prst="rect">
            <a:avLst/>
          </a:prstGeom>
        </p:spPr>
        <p:txBody>
          <a:bodyPr/>
          <a:lstStyle>
            <a:lvl1pPr defTabSz="554990">
              <a:lnSpc>
                <a:spcPct val="90000"/>
              </a:lnSpc>
              <a:defRPr sz="1900"/>
            </a:lvl1pPr>
          </a:lstStyle>
          <a:p>
            <a:r>
              <a:t>Predictive Modeling</a:t>
            </a:r>
          </a:p>
        </p:txBody>
      </p:sp>
      <p:sp>
        <p:nvSpPr>
          <p:cNvPr id="205" name="文本占位符 5"/>
          <p:cNvSpPr>
            <a:spLocks noGrp="1"/>
          </p:cNvSpPr>
          <p:nvPr>
            <p:ph type="body" idx="21"/>
          </p:nvPr>
        </p:nvSpPr>
        <p:spPr>
          <a:xfrm>
            <a:off x="762000" y="1521678"/>
            <a:ext cx="11194775" cy="726410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r>
              <a:rPr dirty="0"/>
              <a:t>Setting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200">
                <a:solidFill>
                  <a:srgbClr val="5A5F5E"/>
                </a:solidFill>
              </a:defRPr>
            </a:pPr>
            <a:r>
              <a:rPr dirty="0"/>
              <a:t>Train and test data set</a:t>
            </a:r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r>
              <a:rPr dirty="0"/>
              <a:t>Method 1: Linear Regression</a:t>
            </a:r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r>
              <a:rPr dirty="0"/>
              <a:t>Method 2: Machine Learning </a:t>
            </a:r>
          </a:p>
          <a:p>
            <a:pPr>
              <a:lnSpc>
                <a:spcPct val="160000"/>
              </a:lnSpc>
              <a:defRPr sz="2200">
                <a:solidFill>
                  <a:srgbClr val="5A5F5E"/>
                </a:solidFill>
              </a:defRPr>
            </a:pPr>
            <a:r>
              <a:rPr lang="en-US" dirty="0"/>
              <a:t>      </a:t>
            </a:r>
            <a:r>
              <a:rPr dirty="0"/>
              <a:t>Support Vector Machine</a:t>
            </a:r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endParaRPr dirty="0"/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endParaRPr dirty="0"/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endParaRPr dirty="0"/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endParaRPr dirty="0"/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endParaRPr dirty="0"/>
          </a:p>
          <a:p>
            <a:pPr marL="444500" indent="-444500">
              <a:lnSpc>
                <a:spcPct val="160000"/>
              </a:lnSpc>
              <a:buClr>
                <a:srgbClr val="00376C"/>
              </a:buClr>
              <a:buSzPct val="100000"/>
              <a:buChar char="⊡"/>
              <a:defRPr sz="2200">
                <a:solidFill>
                  <a:srgbClr val="5A5F5E"/>
                </a:solidFill>
              </a:defRPr>
            </a:pPr>
            <a:endParaRPr dirty="0"/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1700">
                <a:solidFill>
                  <a:srgbClr val="5A5F5E"/>
                </a:solidFill>
              </a:defRPr>
            </a:pPr>
            <a:r>
              <a:rPr dirty="0"/>
              <a:t>Though the prediction results are not that good, we can still learn valuable insights from the analysis.</a:t>
            </a:r>
          </a:p>
        </p:txBody>
      </p:sp>
      <p:sp>
        <p:nvSpPr>
          <p:cNvPr id="208" name="灯片编号占位符 14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FF28CB-A78E-0BBE-DA5D-887A6E923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4417882"/>
            <a:ext cx="6847836" cy="3139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标题 1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15" name="文本占位符 2"/>
          <p:cNvSpPr txBox="1">
            <a:spLocks noGrp="1"/>
          </p:cNvSpPr>
          <p:nvPr>
            <p:ph type="subTitle" sz="quarter" idx="1"/>
          </p:nvPr>
        </p:nvSpPr>
        <p:spPr>
          <a:xfrm>
            <a:off x="761999" y="213146"/>
            <a:ext cx="10606728" cy="398465"/>
          </a:xfrm>
          <a:prstGeom prst="rect">
            <a:avLst/>
          </a:prstGeom>
        </p:spPr>
        <p:txBody>
          <a:bodyPr/>
          <a:lstStyle>
            <a:lvl1pPr defTabSz="554990">
              <a:lnSpc>
                <a:spcPct val="90000"/>
              </a:lnSpc>
              <a:defRPr sz="1900"/>
            </a:lvl1pPr>
          </a:lstStyle>
          <a:p>
            <a:r>
              <a:t>Conclusions</a:t>
            </a:r>
          </a:p>
        </p:txBody>
      </p:sp>
      <p:sp>
        <p:nvSpPr>
          <p:cNvPr id="216" name="文本占位符 5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 b="1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1. Cultural and economic importance of </a:t>
            </a:r>
            <a:r>
              <a:rPr lang="en-US" altLang="zh-CN" dirty="0"/>
              <a:t>video games </a:t>
            </a:r>
            <a:r>
              <a:rPr dirty="0"/>
              <a:t>industry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Word cloud and LDA textual analysis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 b="1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2. Visualization of stock price and return in </a:t>
            </a:r>
            <a:r>
              <a:rPr lang="en-US" altLang="zh-CN" dirty="0"/>
              <a:t>video games</a:t>
            </a:r>
            <a:r>
              <a:rPr dirty="0"/>
              <a:t> </a:t>
            </a:r>
            <a:r>
              <a:rPr dirty="0" err="1"/>
              <a:t>industy</a:t>
            </a:r>
            <a:endParaRPr dirty="0"/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Word cloud and LDA textual analysis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 b="1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3. Dimensionality reduction of prices, clustering of daily return series, and correlation among</a:t>
            </a:r>
            <a:r>
              <a:rPr lang="en-US" dirty="0"/>
              <a:t> </a:t>
            </a:r>
            <a:r>
              <a:rPr lang="en-US" altLang="zh-CN" dirty="0"/>
              <a:t>income</a:t>
            </a:r>
            <a:endParaRPr dirty="0"/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UMAP, MS</a:t>
            </a:r>
            <a:r>
              <a:rPr lang="en-US" dirty="0"/>
              <a:t>T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 b="1"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4. Prediction of Guizhou Maotai stock price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lang="en-US" dirty="0"/>
              <a:t>Machine learning</a:t>
            </a:r>
            <a:r>
              <a:rPr lang="en-US"/>
              <a:t>, SVM</a:t>
            </a:r>
            <a:endParaRPr dirty="0"/>
          </a:p>
        </p:txBody>
      </p:sp>
      <p:sp>
        <p:nvSpPr>
          <p:cNvPr id="217" name="灯片编号占位符 6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4"/>
          <p:cNvSpPr txBox="1">
            <a:spLocks noGrp="1"/>
          </p:cNvSpPr>
          <p:nvPr>
            <p:ph type="subTitle" idx="1"/>
          </p:nvPr>
        </p:nvSpPr>
        <p:spPr>
          <a:xfrm>
            <a:off x="1093302" y="1709738"/>
            <a:ext cx="11149500" cy="6943727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1. Motivations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2. Word Clouds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2.1 Word Cloud from Tang Poetry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2.2 Word Cloud from Baijiu Industry Reports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3. Topic Modeling with LDA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4. Interactive Graphs of Stock Prices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5. UMAP Analysis of Indices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6. Minimum Spanning Trees (MST)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6.1 Example 1: Time Series Segmentation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6.2 Example 2: Distance Between Stocks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7. </a:t>
            </a:r>
            <a:r>
              <a:rPr lang="en-US" altLang="zh-CN" dirty="0"/>
              <a:t>SVM</a:t>
            </a:r>
            <a:endParaRPr lang="en-US" dirty="0"/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8. Conclusion</a:t>
            </a:r>
          </a:p>
        </p:txBody>
      </p:sp>
      <p:sp>
        <p:nvSpPr>
          <p:cNvPr id="74" name="标题 3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Outlines</a:t>
            </a:r>
          </a:p>
        </p:txBody>
      </p:sp>
      <p:sp>
        <p:nvSpPr>
          <p:cNvPr id="75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11980766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"/>
          <p:cNvSpPr txBox="1">
            <a:spLocks noGrp="1"/>
          </p:cNvSpPr>
          <p:nvPr>
            <p:ph type="subTitle" sz="half" idx="1"/>
          </p:nvPr>
        </p:nvSpPr>
        <p:spPr>
          <a:xfrm>
            <a:off x="762000" y="1709794"/>
            <a:ext cx="11480800" cy="4025901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53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Why Choose the </a:t>
            </a:r>
            <a:r>
              <a:rPr lang="en-US" altLang="zh-CN" dirty="0"/>
              <a:t>video games </a:t>
            </a:r>
            <a:r>
              <a:rPr dirty="0"/>
              <a:t>Industry</a:t>
            </a:r>
          </a:p>
          <a:p>
            <a:pPr marL="889000" lvl="1" indent="-444500">
              <a:lnSpc>
                <a:spcPct val="162000"/>
              </a:lnSpc>
              <a:buClr>
                <a:srgbClr val="00376C"/>
              </a:buClr>
              <a:buSzPct val="80000"/>
              <a:buChar char="►"/>
              <a:defRPr sz="2200">
                <a:solidFill>
                  <a:srgbClr val="5A5F5E"/>
                </a:solidFill>
              </a:defRPr>
            </a:pPr>
            <a:r>
              <a:rPr lang="en-US" dirty="0"/>
              <a:t>Emerging industries</a:t>
            </a:r>
          </a:p>
          <a:p>
            <a:pPr marL="889000" lvl="1" indent="-444500">
              <a:lnSpc>
                <a:spcPct val="162000"/>
              </a:lnSpc>
              <a:buClr>
                <a:srgbClr val="00376C"/>
              </a:buClr>
              <a:buSzPct val="80000"/>
              <a:buChar char="►"/>
              <a:defRPr sz="2200">
                <a:solidFill>
                  <a:srgbClr val="5A5F5E"/>
                </a:solidFill>
              </a:defRPr>
            </a:pPr>
            <a:r>
              <a:rPr lang="en-US" dirty="0"/>
              <a:t>Some of the games have good revenues</a:t>
            </a:r>
          </a:p>
        </p:txBody>
      </p:sp>
      <p:sp>
        <p:nvSpPr>
          <p:cNvPr id="49" name="标题 3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Digital Economy</a:t>
            </a:r>
          </a:p>
        </p:txBody>
      </p:sp>
      <p:sp>
        <p:nvSpPr>
          <p:cNvPr id="50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11980766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1" name="文本占位符 5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Motivation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722BDF-5DE5-6C99-D6D6-1C4A17296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34" y="3513534"/>
            <a:ext cx="5552033" cy="5552033"/>
          </a:xfrm>
          <a:prstGeom prst="rect">
            <a:avLst/>
          </a:prstGeom>
        </p:spPr>
      </p:pic>
      <p:sp>
        <p:nvSpPr>
          <p:cNvPr id="6" name="文本占位符 4">
            <a:extLst>
              <a:ext uri="{FF2B5EF4-FFF2-40B4-BE49-F238E27FC236}">
                <a16:creationId xmlns:a16="http://schemas.microsoft.com/office/drawing/2014/main" id="{31907B9A-2691-9E2A-85EF-A0154F2D57F8}"/>
              </a:ext>
            </a:extLst>
          </p:cNvPr>
          <p:cNvSpPr txBox="1">
            <a:spLocks/>
          </p:cNvSpPr>
          <p:nvPr/>
        </p:nvSpPr>
        <p:spPr>
          <a:xfrm>
            <a:off x="7126958" y="1633940"/>
            <a:ext cx="5216754" cy="402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5B5B5B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hangingPunct="1">
              <a:lnSpc>
                <a:spcPct val="153000"/>
              </a:lnSpc>
              <a:buClr>
                <a:srgbClr val="00376C"/>
              </a:buClr>
              <a:buSzPct val="100000"/>
              <a:defRPr sz="2400">
                <a:solidFill>
                  <a:srgbClr val="5A5F5E"/>
                </a:solidFill>
              </a:defRPr>
            </a:pPr>
            <a:r>
              <a:rPr lang="en-US" altLang="zh-CN" sz="2200" dirty="0">
                <a:solidFill>
                  <a:srgbClr val="5A5F5E"/>
                </a:solidFill>
              </a:rPr>
              <a:t>Genshin impact is a world-wide popular 3D video game, which is a leader of Chinese games.</a:t>
            </a:r>
            <a:endParaRPr lang="en-US" sz="2200" dirty="0">
              <a:solidFill>
                <a:srgbClr val="5A5F5E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77E0AC-B68D-816F-5233-7D270F74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65" y="3569665"/>
            <a:ext cx="5439770" cy="5439770"/>
          </a:xfrm>
          <a:prstGeom prst="ellipse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占位符 4"/>
          <p:cNvSpPr txBox="1">
            <a:spLocks noGrp="1"/>
          </p:cNvSpPr>
          <p:nvPr>
            <p:ph type="subTitle" idx="1"/>
          </p:nvPr>
        </p:nvSpPr>
        <p:spPr>
          <a:xfrm>
            <a:off x="762000" y="1709794"/>
            <a:ext cx="11480800" cy="6943671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202</a:t>
            </a:r>
            <a:r>
              <a:rPr lang="en-US" dirty="0"/>
              <a:t>5 </a:t>
            </a:r>
            <a:r>
              <a:rPr lang="en-US" altLang="zh-CN" dirty="0"/>
              <a:t>Genshin impact</a:t>
            </a:r>
            <a:r>
              <a:rPr lang="zh-CN" altLang="en-US" dirty="0"/>
              <a:t>‘</a:t>
            </a:r>
            <a:r>
              <a:rPr lang="en-US" altLang="zh-CN" dirty="0"/>
              <a:t>s comment</a:t>
            </a:r>
            <a:endParaRPr dirty="0"/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7 topics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Train LDA model using </a:t>
            </a:r>
            <a:r>
              <a:rPr dirty="0" err="1"/>
              <a:t>gensim</a:t>
            </a:r>
            <a:endParaRPr dirty="0"/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endParaRPr dirty="0"/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The heatmap with keywords and topics.</a:t>
            </a:r>
          </a:p>
        </p:txBody>
      </p:sp>
      <p:sp>
        <p:nvSpPr>
          <p:cNvPr id="95" name="标题 3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Heatmap of Topic-word Probabilities </a:t>
            </a:r>
          </a:p>
        </p:txBody>
      </p:sp>
      <p:sp>
        <p:nvSpPr>
          <p:cNvPr id="96" name="文本占位符 5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Topic Modeling with LDA</a:t>
            </a:r>
          </a:p>
        </p:txBody>
      </p:sp>
      <p:pic>
        <p:nvPicPr>
          <p:cNvPr id="97" name="qletlogo_tr.png" descr="qletlogo_tr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264" y="8011469"/>
            <a:ext cx="494415" cy="512459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11980766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2CB6F7-51C2-DF38-EA60-04D9BA5E3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369" y="1709794"/>
            <a:ext cx="4784035" cy="7595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1980766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01" name="标题 6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Data</a:t>
            </a:r>
          </a:p>
        </p:txBody>
      </p:sp>
      <p:sp>
        <p:nvSpPr>
          <p:cNvPr id="102" name="Slide Title"/>
          <p:cNvSpPr txBox="1">
            <a:spLocks noGrp="1"/>
          </p:cNvSpPr>
          <p:nvPr>
            <p:ph type="subTitle" idx="1"/>
          </p:nvPr>
        </p:nvSpPr>
        <p:spPr>
          <a:xfrm>
            <a:off x="762000" y="1709794"/>
            <a:ext cx="11480800" cy="6943671"/>
          </a:xfrm>
          <a:prstGeom prst="rect">
            <a:avLst/>
          </a:prstGeom>
        </p:spPr>
        <p:txBody>
          <a:bodyPr/>
          <a:lstStyle>
            <a:lvl1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lvl1pPr>
          </a:lstStyle>
          <a:p>
            <a:r>
              <a:rPr dirty="0"/>
              <a:t>Get </a:t>
            </a:r>
            <a:r>
              <a:rPr lang="en-US" dirty="0"/>
              <a:t>income </a:t>
            </a:r>
            <a:r>
              <a:rPr dirty="0"/>
              <a:t>data of Baijiu industry from 20</a:t>
            </a:r>
            <a:r>
              <a:rPr lang="en-US" dirty="0"/>
              <a:t>23</a:t>
            </a:r>
            <a:r>
              <a:rPr dirty="0"/>
              <a:t>-09-2</a:t>
            </a:r>
            <a:r>
              <a:rPr lang="en-US" dirty="0"/>
              <a:t>8</a:t>
            </a:r>
            <a:r>
              <a:rPr dirty="0"/>
              <a:t> to 202</a:t>
            </a:r>
            <a:r>
              <a:rPr lang="en-US" dirty="0"/>
              <a:t>5</a:t>
            </a:r>
            <a:r>
              <a:rPr dirty="0"/>
              <a:t>-0</a:t>
            </a:r>
            <a:r>
              <a:rPr lang="en-US" dirty="0"/>
              <a:t>7</a:t>
            </a:r>
            <a:r>
              <a:rPr dirty="0"/>
              <a:t>-</a:t>
            </a:r>
            <a:r>
              <a:rPr lang="en-US" dirty="0"/>
              <a:t>14</a:t>
            </a:r>
            <a:endParaRPr dirty="0"/>
          </a:p>
        </p:txBody>
      </p:sp>
      <p:sp>
        <p:nvSpPr>
          <p:cNvPr id="103" name="文本占位符 7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and Descriptive Statistics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EE63D0-7057-13DE-E8DD-3FFA4AC2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72" y="2330970"/>
            <a:ext cx="11481055" cy="59960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773C04-0E11-0F23-7E1A-DFF4D156859E}"/>
              </a:ext>
            </a:extLst>
          </p:cNvPr>
          <p:cNvSpPr txBox="1"/>
          <p:nvPr/>
        </p:nvSpPr>
        <p:spPr>
          <a:xfrm>
            <a:off x="4152275" y="2693896"/>
            <a:ext cx="884420" cy="547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77500" lnSpcReduction="2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China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CCF075-0519-3948-FADB-D1CBFF01F520}"/>
              </a:ext>
            </a:extLst>
          </p:cNvPr>
          <p:cNvSpPr txBox="1"/>
          <p:nvPr/>
        </p:nvSpPr>
        <p:spPr>
          <a:xfrm>
            <a:off x="3432748" y="8394492"/>
            <a:ext cx="4422098" cy="614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rmAutofit fontScale="925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i="0" dirty="0">
                <a:solidFill>
                  <a:srgbClr val="111111"/>
                </a:solidFill>
                <a:effectLst/>
                <a:latin typeface="Helvetica Neue Light"/>
              </a:rPr>
              <a:t>A lot of data is omitted here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Title"/>
          <p:cNvSpPr txBox="1">
            <a:spLocks noGrp="1"/>
          </p:cNvSpPr>
          <p:nvPr>
            <p:ph type="subTitle" sz="half" idx="1"/>
          </p:nvPr>
        </p:nvSpPr>
        <p:spPr>
          <a:xfrm>
            <a:off x="762000" y="1709794"/>
            <a:ext cx="11480800" cy="2590802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Interactive </a:t>
            </a:r>
            <a:r>
              <a:rPr dirty="0" err="1"/>
              <a:t>Visualisations</a:t>
            </a:r>
            <a:r>
              <a:rPr dirty="0"/>
              <a:t> of the </a:t>
            </a:r>
            <a:r>
              <a:rPr lang="en-US" dirty="0"/>
              <a:t>income</a:t>
            </a:r>
            <a:r>
              <a:rPr dirty="0"/>
              <a:t> </a:t>
            </a:r>
            <a:r>
              <a:rPr lang="en-US" dirty="0"/>
              <a:t>Genshin impact</a:t>
            </a:r>
            <a:r>
              <a:rPr dirty="0"/>
              <a:t>(</a:t>
            </a:r>
            <a:r>
              <a:rPr lang="zh-CN" altLang="en-US" dirty="0"/>
              <a:t>原神</a:t>
            </a:r>
            <a:r>
              <a:rPr dirty="0"/>
              <a:t>)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Sort the data by date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Plot graph</a:t>
            </a:r>
          </a:p>
        </p:txBody>
      </p:sp>
      <p:sp>
        <p:nvSpPr>
          <p:cNvPr id="108" name="标题 1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Interactive Visualisations</a:t>
            </a:r>
          </a:p>
        </p:txBody>
      </p:sp>
      <p:sp>
        <p:nvSpPr>
          <p:cNvPr id="109" name="文本占位符 5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and Descriptive Statistics</a:t>
            </a:r>
          </a:p>
        </p:txBody>
      </p:sp>
      <p:sp>
        <p:nvSpPr>
          <p:cNvPr id="111" name="灯片编号占位符 6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1D68B3-A177-828B-0EFB-E66317337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8" y="5011711"/>
            <a:ext cx="8051376" cy="31900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CF07B5-EA8D-C14B-F5CC-1CDF783C1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5" y="2969890"/>
            <a:ext cx="7168577" cy="30376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标题 3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Genshin Impact's popularity data from 2019 to 2024</a:t>
            </a:r>
            <a:br>
              <a:rPr lang="en-US" altLang="zh-CN" dirty="0">
                <a:solidFill>
                  <a:srgbClr val="C00000"/>
                </a:solidFill>
              </a:rPr>
            </a:br>
            <a:r>
              <a:rPr lang="en-US" altLang="zh-CN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Heat trend and daily percentage change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文本占位符 5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and Descriptive Statistics</a:t>
            </a:r>
          </a:p>
        </p:txBody>
      </p:sp>
      <p:sp>
        <p:nvSpPr>
          <p:cNvPr id="11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CF6556-3B80-ADBB-5EC7-F14093F2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17" y="1896256"/>
            <a:ext cx="8947529" cy="71722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1EAD4-96CF-D5E4-2064-988740017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ine">
            <a:extLst>
              <a:ext uri="{FF2B5EF4-FFF2-40B4-BE49-F238E27FC236}">
                <a16:creationId xmlns:a16="http://schemas.microsoft.com/office/drawing/2014/main" id="{6D0A07B8-E972-8DD9-6BDC-6B7053B3185E}"/>
              </a:ext>
            </a:extLst>
          </p:cNvPr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标题 3">
            <a:extLst>
              <a:ext uri="{FF2B5EF4-FFF2-40B4-BE49-F238E27FC236}">
                <a16:creationId xmlns:a16="http://schemas.microsoft.com/office/drawing/2014/main" id="{60BE0D22-1DEC-2409-DAF5-059D754E44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Forecast comparison chart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15" name="文本占位符 5">
            <a:extLst>
              <a:ext uri="{FF2B5EF4-FFF2-40B4-BE49-F238E27FC236}">
                <a16:creationId xmlns:a16="http://schemas.microsoft.com/office/drawing/2014/main" id="{ECF02B11-C8D1-C695-F3D7-858C1DF6FA89}"/>
              </a:ext>
            </a:extLst>
          </p:cNvPr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Data and Descriptive Statistics</a:t>
            </a:r>
          </a:p>
        </p:txBody>
      </p:sp>
      <p:sp>
        <p:nvSpPr>
          <p:cNvPr id="117" name="灯片编号占位符 2">
            <a:extLst>
              <a:ext uri="{FF2B5EF4-FFF2-40B4-BE49-F238E27FC236}">
                <a16:creationId xmlns:a16="http://schemas.microsoft.com/office/drawing/2014/main" id="{508F0546-E953-0C86-8B05-A99F872CF710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32DAED-E9BF-EAA3-F4DE-9B50120F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1"/>
          <a:stretch/>
        </p:blipFill>
        <p:spPr>
          <a:xfrm>
            <a:off x="1056238" y="2634896"/>
            <a:ext cx="10869622" cy="430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9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Title"/>
          <p:cNvSpPr txBox="1">
            <a:spLocks noGrp="1"/>
          </p:cNvSpPr>
          <p:nvPr>
            <p:ph type="subTitle" idx="1"/>
          </p:nvPr>
        </p:nvSpPr>
        <p:spPr>
          <a:xfrm>
            <a:off x="762000" y="1709794"/>
            <a:ext cx="11480800" cy="6943671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The </a:t>
            </a:r>
            <a:r>
              <a:rPr lang="en-US" altLang="zh-CN" dirty="0"/>
              <a:t>income </a:t>
            </a:r>
            <a:r>
              <a:rPr dirty="0"/>
              <a:t>data creates a high dimensional feature space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open, high, low, close, volume, etc.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/>
              <a:buChar char="•"/>
              <a:defRPr sz="3200">
                <a:solidFill>
                  <a:srgbClr val="D30F1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UMAP for dimensionality reduction 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Preserving Global Structure</a:t>
            </a:r>
          </a:p>
          <a:p>
            <a:pPr marL="889000" lvl="1" indent="-444500">
              <a:lnSpc>
                <a:spcPct val="160000"/>
              </a:lnSpc>
              <a:buClr>
                <a:srgbClr val="00376C"/>
              </a:buClr>
              <a:buSzPct val="80000"/>
              <a:buChar char="►"/>
              <a:defRPr sz="2400">
                <a:solidFill>
                  <a:srgbClr val="5A5F5E"/>
                </a:solidFill>
              </a:defRPr>
            </a:pPr>
            <a:r>
              <a:rPr dirty="0"/>
              <a:t>Improved Interpretation</a:t>
            </a:r>
          </a:p>
          <a:p>
            <a:pPr marL="444500" indent="-444500">
              <a:lnSpc>
                <a:spcPct val="150000"/>
              </a:lnSpc>
              <a:buClr>
                <a:srgbClr val="00376C"/>
              </a:buClr>
              <a:buSzPct val="100000"/>
              <a:buChar char="⊡"/>
              <a:defRPr sz="2400">
                <a:solidFill>
                  <a:srgbClr val="5A5F5E"/>
                </a:solidFill>
              </a:defRPr>
            </a:pPr>
            <a:r>
              <a:rPr dirty="0"/>
              <a:t>To uncover hidden patterns and relationships between stocks that might be obscured in the original high-dimensional space. </a:t>
            </a:r>
          </a:p>
        </p:txBody>
      </p:sp>
      <p:sp>
        <p:nvSpPr>
          <p:cNvPr id="127" name="标题 1"/>
          <p:cNvSpPr txBox="1">
            <a:spLocks noGrp="1"/>
          </p:cNvSpPr>
          <p:nvPr>
            <p:ph type="ctrTitle"/>
          </p:nvPr>
        </p:nvSpPr>
        <p:spPr>
          <a:xfrm>
            <a:off x="761998" y="800296"/>
            <a:ext cx="11458103" cy="721382"/>
          </a:xfrm>
          <a:prstGeom prst="rect">
            <a:avLst/>
          </a:prstGeom>
        </p:spPr>
        <p:txBody>
          <a:bodyPr/>
          <a:lstStyle/>
          <a:p>
            <a:r>
              <a:t>UMAP</a:t>
            </a:r>
          </a:p>
        </p:txBody>
      </p:sp>
      <p:sp>
        <p:nvSpPr>
          <p:cNvPr id="128" name="文本占位符 2"/>
          <p:cNvSpPr txBox="1"/>
          <p:nvPr/>
        </p:nvSpPr>
        <p:spPr>
          <a:xfrm>
            <a:off x="761999" y="213146"/>
            <a:ext cx="10606728" cy="398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379729" indent="-379729" defTabSz="485140">
              <a:lnSpc>
                <a:spcPct val="80000"/>
              </a:lnSpc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UMAP</a:t>
            </a:r>
          </a:p>
        </p:txBody>
      </p:sp>
      <p:sp>
        <p:nvSpPr>
          <p:cNvPr id="129" name="灯片编号占位符 3"/>
          <p:cNvSpPr txBox="1">
            <a:spLocks noGrp="1"/>
          </p:cNvSpPr>
          <p:nvPr>
            <p:ph type="sldNum" sz="quarter" idx="4294967295"/>
          </p:nvPr>
        </p:nvSpPr>
        <p:spPr>
          <a:xfrm>
            <a:off x="11839542" y="213146"/>
            <a:ext cx="396749" cy="39903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488</Words>
  <Application>Microsoft Office PowerPoint</Application>
  <PresentationFormat>自定义</PresentationFormat>
  <Paragraphs>101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Avenir Roman</vt:lpstr>
      <vt:lpstr>Helvetica Neue</vt:lpstr>
      <vt:lpstr>Helvetica Neue Light</vt:lpstr>
      <vt:lpstr>Helvetica Neue Thin</vt:lpstr>
      <vt:lpstr>Arial</vt:lpstr>
      <vt:lpstr>Helvetica</vt:lpstr>
      <vt:lpstr>Roboto</vt:lpstr>
      <vt:lpstr>Showroom</vt:lpstr>
      <vt:lpstr>PowerPoint 演示文稿</vt:lpstr>
      <vt:lpstr>Outlines</vt:lpstr>
      <vt:lpstr>Digital Economy</vt:lpstr>
      <vt:lpstr>Heatmap of Topic-word Probabilities </vt:lpstr>
      <vt:lpstr>Data</vt:lpstr>
      <vt:lpstr>Interactive Visualisations</vt:lpstr>
      <vt:lpstr>Genshin Impact's popularity data from 2019 to 2024 Heat trend and daily percentage change</vt:lpstr>
      <vt:lpstr>Forecast comparison chart</vt:lpstr>
      <vt:lpstr>UMAP</vt:lpstr>
      <vt:lpstr>UMAP Dimensionality Reduction</vt:lpstr>
      <vt:lpstr>Heatmap of correlation matrix</vt:lpstr>
      <vt:lpstr>Use SVM for financial prediction.</vt:lpstr>
      <vt:lpstr>Predictions</vt:lpstr>
      <vt:lpstr>Predictions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子玥 秦</cp:lastModifiedBy>
  <cp:revision>12</cp:revision>
  <dcterms:modified xsi:type="dcterms:W3CDTF">2025-07-23T15:33:56Z</dcterms:modified>
</cp:coreProperties>
</file>